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21" r:id="rId2"/>
    <p:sldId id="334" r:id="rId3"/>
    <p:sldId id="327" r:id="rId4"/>
    <p:sldId id="329" r:id="rId5"/>
    <p:sldId id="331" r:id="rId6"/>
    <p:sldId id="332" r:id="rId7"/>
    <p:sldId id="326" r:id="rId8"/>
    <p:sldId id="328" r:id="rId9"/>
    <p:sldId id="33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5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E2810"/>
    <a:srgbClr val="0062AC"/>
    <a:srgbClr val="595959"/>
    <a:srgbClr val="414455"/>
    <a:srgbClr val="4B4E61"/>
    <a:srgbClr val="767171"/>
    <a:srgbClr val="7F7F7F"/>
    <a:srgbClr val="019ED5"/>
    <a:srgbClr val="0070C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æ æ ·å¼ï¼æ ç½æ 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95" autoAdjust="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1"/>
          <p:cNvSpPr txBox="1"/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0820CF-B880-4189-942D-D702A7CBA730}" type="datetimeFigureOut">
              <a:rPr lang="zh-CN" altLang="en-US" smtClean="0"/>
              <a:t>2022/10/31</a:t>
            </a:fld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 userDrawn="1"/>
        </p:nvGraphicFramePr>
        <p:xfrm>
          <a:off x="0" y="1355463"/>
          <a:ext cx="1691680" cy="3873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529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界定与表征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合理交通结构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影响因素辨识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干预对策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直接连接符 10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1358722"/>
            <a:ext cx="1691680" cy="728261"/>
            <a:chOff x="0" y="1272662"/>
            <a:chExt cx="1691680" cy="788186"/>
          </a:xfrm>
        </p:grpSpPr>
        <p:sp>
          <p:nvSpPr>
            <p:cNvPr id="13" name="矩形 1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414455">
                <a:alpha val="89804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主要内容</a:t>
              </a:r>
            </a:p>
          </p:txBody>
        </p:sp>
        <p:sp>
          <p:nvSpPr>
            <p:cNvPr id="14" name="等腰三角形 1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2210764" y="5092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605894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9713890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 userDrawn="1"/>
        </p:nvSpPr>
        <p:spPr>
          <a:xfrm>
            <a:off x="9713890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6993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9"/>
          <p:cNvSpPr txBox="1"/>
          <p:nvPr userDrawn="1"/>
        </p:nvSpPr>
        <p:spPr>
          <a:xfrm>
            <a:off x="8605894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9713890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21"/>
          <p:cNvSpPr txBox="1"/>
          <p:nvPr userDrawn="1"/>
        </p:nvSpPr>
        <p:spPr>
          <a:xfrm>
            <a:off x="9713890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7" name="组合 2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210764" y="50928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绪 论</a:t>
            </a:r>
          </a:p>
        </p:txBody>
      </p: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文本框 19"/>
          <p:cNvSpPr txBox="1"/>
          <p:nvPr userDrawn="1"/>
        </p:nvSpPr>
        <p:spPr>
          <a:xfrm>
            <a:off x="8605894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9713890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1"/>
          <p:cNvSpPr txBox="1"/>
          <p:nvPr userDrawn="1"/>
        </p:nvSpPr>
        <p:spPr>
          <a:xfrm>
            <a:off x="9713890" y="139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cxnSp>
        <p:nvCxnSpPr>
          <p:cNvPr id="29" name="直接连接符 28"/>
          <p:cNvCxnSpPr/>
          <p:nvPr userDrawn="1"/>
        </p:nvCxnSpPr>
        <p:spPr>
          <a:xfrm>
            <a:off x="10821886" y="116016"/>
            <a:ext cx="0" cy="38203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3"/>
          <p:cNvSpPr txBox="1"/>
          <p:nvPr userDrawn="1"/>
        </p:nvSpPr>
        <p:spPr>
          <a:xfrm>
            <a:off x="10821885" y="128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201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>
                <a:latin typeface="黑体" panose="02010609060101010101" pitchFamily="49" charset="-122"/>
                <a:ea typeface="黑体" panose="02010609060101010101" pitchFamily="49" charset="-122"/>
              </a:rPr>
              <a:t>研究方法与思路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1268760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3668" y="2079006"/>
            <a:ext cx="1696206" cy="788186"/>
            <a:chOff x="2257770" y="1738764"/>
            <a:chExt cx="1696206" cy="788186"/>
          </a:xfrm>
        </p:grpSpPr>
        <p:grpSp>
          <p:nvGrpSpPr>
            <p:cNvPr id="27" name="组合 26"/>
            <p:cNvGrpSpPr/>
            <p:nvPr userDrawn="1"/>
          </p:nvGrpSpPr>
          <p:grpSpPr>
            <a:xfrm>
              <a:off x="2257770" y="1738764"/>
              <a:ext cx="1691680" cy="788186"/>
              <a:chOff x="0" y="1272662"/>
              <a:chExt cx="1691680" cy="788186"/>
            </a:xfrm>
            <a:solidFill>
              <a:srgbClr val="0070C0"/>
            </a:solidFill>
          </p:grpSpPr>
          <p:sp>
            <p:nvSpPr>
              <p:cNvPr id="28" name="矩形 27"/>
              <p:cNvSpPr/>
              <p:nvPr userDrawn="1"/>
            </p:nvSpPr>
            <p:spPr>
              <a:xfrm>
                <a:off x="0" y="1272662"/>
                <a:ext cx="1691680" cy="788186"/>
              </a:xfrm>
              <a:prstGeom prst="rect">
                <a:avLst/>
              </a:prstGeom>
              <a:solidFill>
                <a:srgbClr val="4144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研究方法与思路</a:t>
                </a:r>
              </a:p>
            </p:txBody>
          </p:sp>
          <p:sp>
            <p:nvSpPr>
              <p:cNvPr id="29" name="等腰三角形 28"/>
              <p:cNvSpPr/>
              <p:nvPr userDrawn="1"/>
            </p:nvSpPr>
            <p:spPr>
              <a:xfrm rot="16200000">
                <a:off x="1547664" y="1594748"/>
                <a:ext cx="144016" cy="14401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等腰三角形 19"/>
            <p:cNvSpPr/>
            <p:nvPr userDrawn="1"/>
          </p:nvSpPr>
          <p:spPr>
            <a:xfrm rot="16200000">
              <a:off x="3809960" y="2082116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4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关键技术与难点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4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研究成果与应用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4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1991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研究成果与应用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 userDrawn="1"/>
        </p:nvSpPr>
        <p:spPr>
          <a:xfrm>
            <a:off x="2210764" y="53105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论文总结</a:t>
            </a: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rgbClr val="41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AAB38-F5A3-43C5-844B-413AEF3C02AD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50DA7-01C9-499F-A740-DA0EEA5307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tm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tm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9.jfif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58" y="-65856"/>
            <a:ext cx="7236296" cy="196199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44042" y="2459504"/>
            <a:ext cx="83023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Image Processing</a:t>
            </a:r>
          </a:p>
          <a:p>
            <a:pPr algn="ctr"/>
            <a:r>
              <a:rPr lang="en-US" altLang="zh-CN" sz="60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Course </a:t>
            </a:r>
            <a:r>
              <a:rPr lang="x-none" altLang="en-US" sz="6000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</p:txBody>
      </p:sp>
    </p:spTree>
  </p:cSld>
  <p:clrMapOvr>
    <a:masterClrMapping/>
  </p:clrMapOvr>
  <p:transition spd="slow" advClick="0" advTm="5000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433279-53F5-3BD6-3630-72830FBB1CC6}"/>
              </a:ext>
            </a:extLst>
          </p:cNvPr>
          <p:cNvSpPr txBox="1"/>
          <p:nvPr/>
        </p:nvSpPr>
        <p:spPr>
          <a:xfrm>
            <a:off x="267554" y="255936"/>
            <a:ext cx="31286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C5CAE40-7788-1C96-A0A3-38D47310F4F7}"/>
              </a:ext>
            </a:extLst>
          </p:cNvPr>
          <p:cNvSpPr txBox="1"/>
          <p:nvPr/>
        </p:nvSpPr>
        <p:spPr>
          <a:xfrm>
            <a:off x="1032510" y="1013460"/>
            <a:ext cx="368562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Autonomous drug delivery vehicle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42D302-0621-4A0C-CADB-9A1D195EB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506" y="1452243"/>
            <a:ext cx="2756179" cy="206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3384B0-A301-4A17-1080-C9A61662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026" y="380782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AC07C5-E1B4-84CA-D774-2C3A9AEF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73" y="3986409"/>
            <a:ext cx="1902642" cy="190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头: 上弧形 6">
            <a:extLst>
              <a:ext uri="{FF2B5EF4-FFF2-40B4-BE49-F238E27FC236}">
                <a16:creationId xmlns:a16="http://schemas.microsoft.com/office/drawing/2014/main" id="{2238D246-0319-D7C5-D655-85DF8A521454}"/>
              </a:ext>
            </a:extLst>
          </p:cNvPr>
          <p:cNvSpPr/>
          <p:nvPr/>
        </p:nvSpPr>
        <p:spPr>
          <a:xfrm>
            <a:off x="3396237" y="3652767"/>
            <a:ext cx="5474386" cy="1354414"/>
          </a:xfrm>
          <a:prstGeom prst="curvedDownArrow">
            <a:avLst>
              <a:gd name="adj1" fmla="val 1403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498755-322A-6FD4-5A12-514469ADB2AA}"/>
              </a:ext>
            </a:extLst>
          </p:cNvPr>
          <p:cNvSpPr txBox="1"/>
          <p:nvPr/>
        </p:nvSpPr>
        <p:spPr>
          <a:xfrm>
            <a:off x="3396237" y="3652767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Taking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359A96-9685-5D83-0DE1-CD3B9C9FF97A}"/>
              </a:ext>
            </a:extLst>
          </p:cNvPr>
          <p:cNvSpPr txBox="1"/>
          <p:nvPr/>
        </p:nvSpPr>
        <p:spPr>
          <a:xfrm>
            <a:off x="7866114" y="3652767"/>
            <a:ext cx="112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Delivering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516865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/>
          <p:cNvSpPr/>
          <p:nvPr/>
        </p:nvSpPr>
        <p:spPr bwMode="auto">
          <a:xfrm>
            <a:off x="920750" y="2541105"/>
            <a:ext cx="2065338" cy="1787525"/>
          </a:xfrm>
          <a:custGeom>
            <a:avLst/>
            <a:gdLst>
              <a:gd name="T0" fmla="*/ 2147483647 w 2858"/>
              <a:gd name="T1" fmla="*/ 0 h 2475"/>
              <a:gd name="T2" fmla="*/ 2147483647 w 2858"/>
              <a:gd name="T3" fmla="*/ 2147483647 h 2475"/>
              <a:gd name="T4" fmla="*/ 2147483647 w 2858"/>
              <a:gd name="T5" fmla="*/ 2147483647 h 2475"/>
              <a:gd name="T6" fmla="*/ 2147483647 w 2858"/>
              <a:gd name="T7" fmla="*/ 2147483647 h 2475"/>
              <a:gd name="T8" fmla="*/ 2147483647 w 2858"/>
              <a:gd name="T9" fmla="*/ 2147483647 h 2475"/>
              <a:gd name="T10" fmla="*/ 2147483647 w 2858"/>
              <a:gd name="T11" fmla="*/ 2147483647 h 2475"/>
              <a:gd name="T12" fmla="*/ 2147483647 w 2858"/>
              <a:gd name="T13" fmla="*/ 2147483647 h 2475"/>
              <a:gd name="T14" fmla="*/ 2147483647 w 2858"/>
              <a:gd name="T15" fmla="*/ 2147483647 h 2475"/>
              <a:gd name="T16" fmla="*/ 0 w 2858"/>
              <a:gd name="T17" fmla="*/ 2147483647 h 2475"/>
              <a:gd name="T18" fmla="*/ 2147483647 w 2858"/>
              <a:gd name="T19" fmla="*/ 2147483647 h 2475"/>
              <a:gd name="T20" fmla="*/ 2147483647 w 2858"/>
              <a:gd name="T21" fmla="*/ 0 h 2475"/>
              <a:gd name="T22" fmla="*/ 2147483647 w 2858"/>
              <a:gd name="T23" fmla="*/ 0 h 2475"/>
              <a:gd name="T24" fmla="*/ 2147483647 w 2858"/>
              <a:gd name="T25" fmla="*/ 0 h 24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858" h="2475">
                <a:moveTo>
                  <a:pt x="2143" y="0"/>
                </a:moveTo>
                <a:lnTo>
                  <a:pt x="2501" y="619"/>
                </a:lnTo>
                <a:lnTo>
                  <a:pt x="2858" y="1238"/>
                </a:lnTo>
                <a:lnTo>
                  <a:pt x="2501" y="1856"/>
                </a:lnTo>
                <a:lnTo>
                  <a:pt x="2143" y="2475"/>
                </a:lnTo>
                <a:lnTo>
                  <a:pt x="1429" y="2475"/>
                </a:lnTo>
                <a:lnTo>
                  <a:pt x="714" y="2475"/>
                </a:lnTo>
                <a:lnTo>
                  <a:pt x="357" y="1856"/>
                </a:lnTo>
                <a:lnTo>
                  <a:pt x="0" y="1238"/>
                </a:lnTo>
                <a:lnTo>
                  <a:pt x="357" y="619"/>
                </a:lnTo>
                <a:lnTo>
                  <a:pt x="714" y="0"/>
                </a:lnTo>
                <a:lnTo>
                  <a:pt x="1429" y="0"/>
                </a:lnTo>
                <a:lnTo>
                  <a:pt x="2143" y="0"/>
                </a:lnTo>
                <a:close/>
              </a:path>
            </a:pathLst>
          </a:custGeom>
          <a:solidFill>
            <a:srgbClr val="0070C0"/>
          </a:solidFill>
          <a:ln w="9" cap="flat" cmpd="sng">
            <a:solidFill>
              <a:schemeClr val="accent1"/>
            </a:solidFill>
            <a:round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 flipV="1">
            <a:off x="2473325" y="1706080"/>
            <a:ext cx="1055688" cy="833437"/>
          </a:xfrm>
          <a:prstGeom prst="line">
            <a:avLst/>
          </a:prstGeom>
          <a:noFill/>
          <a:ln w="9">
            <a:solidFill>
              <a:srgbClr val="2E2C2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3533775" y="1074255"/>
            <a:ext cx="6884988" cy="1666954"/>
          </a:xfrm>
          <a:prstGeom prst="rect">
            <a:avLst/>
          </a:prstGeom>
          <a:solidFill>
            <a:schemeClr val="tx2"/>
          </a:solidFill>
          <a:ln w="9">
            <a:solidFill>
              <a:schemeClr val="bg2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5064125" y="867880"/>
            <a:ext cx="3581400" cy="422275"/>
          </a:xfrm>
          <a:prstGeom prst="rect">
            <a:avLst/>
          </a:prstGeom>
          <a:solidFill>
            <a:srgbClr val="0070C0"/>
          </a:solidFill>
          <a:ln w="9">
            <a:solidFill>
              <a:schemeClr val="accent1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>
            <a:off x="2473325" y="4328630"/>
            <a:ext cx="1055688" cy="833437"/>
          </a:xfrm>
          <a:prstGeom prst="line">
            <a:avLst/>
          </a:prstGeom>
          <a:noFill/>
          <a:ln w="9">
            <a:solidFill>
              <a:srgbClr val="2E2C2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14"/>
          <p:cNvSpPr>
            <a:spLocks noChangeArrowheads="1"/>
          </p:cNvSpPr>
          <p:nvPr/>
        </p:nvSpPr>
        <p:spPr bwMode="auto">
          <a:xfrm>
            <a:off x="3533775" y="4278720"/>
            <a:ext cx="6884988" cy="1622460"/>
          </a:xfrm>
          <a:prstGeom prst="rect">
            <a:avLst/>
          </a:prstGeom>
          <a:solidFill>
            <a:schemeClr val="tx2"/>
          </a:solidFill>
          <a:ln w="9">
            <a:solidFill>
              <a:schemeClr val="bg2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5064125" y="4053514"/>
            <a:ext cx="3581400" cy="423862"/>
          </a:xfrm>
          <a:prstGeom prst="rect">
            <a:avLst/>
          </a:prstGeom>
          <a:solidFill>
            <a:srgbClr val="0070C0"/>
          </a:solidFill>
          <a:ln w="9">
            <a:solidFill>
              <a:schemeClr val="accent1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5"/>
          <p:cNvSpPr txBox="1">
            <a:spLocks noChangeArrowheads="1"/>
          </p:cNvSpPr>
          <p:nvPr/>
        </p:nvSpPr>
        <p:spPr bwMode="auto">
          <a:xfrm>
            <a:off x="5300663" y="858355"/>
            <a:ext cx="3106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Taking</a:t>
            </a:r>
          </a:p>
        </p:txBody>
      </p:sp>
      <p:sp>
        <p:nvSpPr>
          <p:cNvPr id="38" name="TextBox 16"/>
          <p:cNvSpPr txBox="1">
            <a:spLocks noChangeArrowheads="1"/>
          </p:cNvSpPr>
          <p:nvPr/>
        </p:nvSpPr>
        <p:spPr bwMode="auto">
          <a:xfrm>
            <a:off x="3411537" y="1358389"/>
            <a:ext cx="68849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Follow the lane lines, then turn in the direction indicated (left or right) according to the type of medication on the sign at the T-junction.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5422900" y="4021119"/>
            <a:ext cx="3106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Delivering</a:t>
            </a:r>
            <a:endParaRPr lang="x-none" altLang="en-US" sz="24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TextBox 21"/>
          <p:cNvSpPr txBox="1">
            <a:spLocks noChangeArrowheads="1"/>
          </p:cNvSpPr>
          <p:nvPr/>
        </p:nvSpPr>
        <p:spPr bwMode="auto">
          <a:xfrm>
            <a:off x="1110419" y="3142940"/>
            <a:ext cx="16853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Content</a:t>
            </a:r>
          </a:p>
        </p:txBody>
      </p:sp>
      <p:sp>
        <p:nvSpPr>
          <p:cNvPr id="49" name="TextBox 16"/>
          <p:cNvSpPr txBox="1">
            <a:spLocks noChangeArrowheads="1"/>
          </p:cNvSpPr>
          <p:nvPr/>
        </p:nvSpPr>
        <p:spPr bwMode="auto">
          <a:xfrm>
            <a:off x="3570173" y="4457682"/>
            <a:ext cx="68849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 the robot through 3 traffic cones. Then recognize the position of the nurse (an image) and drive the robot to 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it.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95835" y="274790"/>
            <a:ext cx="31286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8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utoUpdateAnimBg="0"/>
      <p:bldP spid="25" grpId="0" animBg="1" autoUpdateAnimBg="0"/>
      <p:bldP spid="35" grpId="0" animBg="1" autoUpdateAnimBg="0"/>
      <p:bldP spid="36" grpId="0" animBg="1" autoUpdateAnimBg="0"/>
      <p:bldP spid="37" grpId="0" autoUpdateAnimBg="0"/>
      <p:bldP spid="38" grpId="0" autoUpdateAnimBg="0"/>
      <p:bldP spid="41" grpId="0" autoUpdateAnimBg="0"/>
      <p:bldP spid="45" grpId="0" autoUpdateAnimBg="0"/>
      <p:bldP spid="49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295835" y="274790"/>
            <a:ext cx="31286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eaLnBrk="1" hangingPunct="1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62A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Taking</a:t>
            </a:r>
            <a:endParaRPr lang="en-US" altLang="zh-CN" sz="3200" b="1" dirty="0">
              <a:solidFill>
                <a:srgbClr val="0062A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6460" y="1031240"/>
            <a:ext cx="996379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Tracking the lane lines to the T-junction.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Identify the type of medication on the sign at the junction and turn in the direction indicated and continue to follow the lane.</a:t>
            </a:r>
          </a:p>
        </p:txBody>
      </p:sp>
      <p:pic>
        <p:nvPicPr>
          <p:cNvPr id="3" name="飞书20221030-220639">
            <a:hlinkClick r:id="" action="ppaction://media"/>
            <a:extLst>
              <a:ext uri="{FF2B5EF4-FFF2-40B4-BE49-F238E27FC236}">
                <a16:creationId xmlns:a16="http://schemas.microsoft.com/office/drawing/2014/main" id="{810144CE-F723-9613-A42B-E22D21B4C2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6460" y="2048838"/>
            <a:ext cx="2603610" cy="46286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CB1D92-9530-9AD2-7BF0-1089A66CC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21" y="2048838"/>
            <a:ext cx="3518046" cy="37678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CB0AC5-8451-863B-FEAC-B3D82CEA2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655" y="2048838"/>
            <a:ext cx="3820102" cy="36561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168968-73D1-7AC2-8C4C-8230AE546635}"/>
              </a:ext>
            </a:extLst>
          </p:cNvPr>
          <p:cNvSpPr txBox="1"/>
          <p:nvPr/>
        </p:nvSpPr>
        <p:spPr>
          <a:xfrm>
            <a:off x="5449232" y="6095589"/>
            <a:ext cx="97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Turn left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AD0CC7-53AC-7A23-C4B3-512DD89F416E}"/>
              </a:ext>
            </a:extLst>
          </p:cNvPr>
          <p:cNvSpPr txBox="1"/>
          <p:nvPr/>
        </p:nvSpPr>
        <p:spPr>
          <a:xfrm>
            <a:off x="9506709" y="6095589"/>
            <a:ext cx="109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Turn right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295835" y="274790"/>
            <a:ext cx="31286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62A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Delivering</a:t>
            </a:r>
            <a:endParaRPr lang="en-US" altLang="zh-CN" sz="3200" b="1" dirty="0">
              <a:solidFill>
                <a:srgbClr val="0062A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2510" y="1013460"/>
            <a:ext cx="709681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Cross the cones (2 red, 1blue) and go around the back of the blue cone.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C377ED-B2FF-145D-6B8C-13ECF32399DD}"/>
              </a:ext>
            </a:extLst>
          </p:cNvPr>
          <p:cNvSpPr/>
          <p:nvPr/>
        </p:nvSpPr>
        <p:spPr>
          <a:xfrm>
            <a:off x="10394471" y="2967086"/>
            <a:ext cx="386499" cy="407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A448429-9151-33F9-C971-3B311E5C93AF}"/>
              </a:ext>
            </a:extLst>
          </p:cNvPr>
          <p:cNvSpPr/>
          <p:nvPr/>
        </p:nvSpPr>
        <p:spPr>
          <a:xfrm>
            <a:off x="9660752" y="3901967"/>
            <a:ext cx="386499" cy="407709"/>
          </a:xfrm>
          <a:prstGeom prst="ellipse">
            <a:avLst/>
          </a:prstGeom>
          <a:solidFill>
            <a:srgbClr val="DE2810"/>
          </a:solidFill>
          <a:ln>
            <a:solidFill>
              <a:srgbClr val="DE28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019F537-AAFD-0BFF-F90C-31F6A1569077}"/>
              </a:ext>
            </a:extLst>
          </p:cNvPr>
          <p:cNvSpPr/>
          <p:nvPr/>
        </p:nvSpPr>
        <p:spPr>
          <a:xfrm>
            <a:off x="11235028" y="3901967"/>
            <a:ext cx="386499" cy="407709"/>
          </a:xfrm>
          <a:prstGeom prst="ellipse">
            <a:avLst/>
          </a:prstGeom>
          <a:solidFill>
            <a:srgbClr val="DE2810"/>
          </a:solidFill>
          <a:ln>
            <a:solidFill>
              <a:srgbClr val="DE28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A18D3FC-0BF5-4BF8-3287-799818C01F80}"/>
              </a:ext>
            </a:extLst>
          </p:cNvPr>
          <p:cNvCxnSpPr/>
          <p:nvPr/>
        </p:nvCxnSpPr>
        <p:spPr>
          <a:xfrm flipV="1">
            <a:off x="10587720" y="4105821"/>
            <a:ext cx="0" cy="14182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30A2769-7787-5BF4-4A31-8E8D6E4ED74F}"/>
              </a:ext>
            </a:extLst>
          </p:cNvPr>
          <p:cNvCxnSpPr/>
          <p:nvPr/>
        </p:nvCxnSpPr>
        <p:spPr>
          <a:xfrm flipH="1" flipV="1">
            <a:off x="9660752" y="3170940"/>
            <a:ext cx="733719" cy="63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C5B5FD8-717A-4D23-81C8-0FA6BCFBF849}"/>
              </a:ext>
            </a:extLst>
          </p:cNvPr>
          <p:cNvCxnSpPr/>
          <p:nvPr/>
        </p:nvCxnSpPr>
        <p:spPr>
          <a:xfrm flipV="1">
            <a:off x="10780970" y="3170940"/>
            <a:ext cx="647307" cy="628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B73566F-1D15-584D-CE13-3321420CA714}"/>
              </a:ext>
            </a:extLst>
          </p:cNvPr>
          <p:cNvCxnSpPr/>
          <p:nvPr/>
        </p:nvCxnSpPr>
        <p:spPr>
          <a:xfrm flipV="1">
            <a:off x="9660752" y="2300139"/>
            <a:ext cx="856268" cy="666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6842B77-4D31-3ED3-1F6E-DCCA1A5BD085}"/>
              </a:ext>
            </a:extLst>
          </p:cNvPr>
          <p:cNvCxnSpPr/>
          <p:nvPr/>
        </p:nvCxnSpPr>
        <p:spPr>
          <a:xfrm flipH="1" flipV="1">
            <a:off x="10667849" y="2309566"/>
            <a:ext cx="688156" cy="65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飞书20221031-161101">
            <a:hlinkClick r:id="" action="ppaction://media"/>
            <a:extLst>
              <a:ext uri="{FF2B5EF4-FFF2-40B4-BE49-F238E27FC236}">
                <a16:creationId xmlns:a16="http://schemas.microsoft.com/office/drawing/2014/main" id="{87C491AC-DDED-8938-2CA3-4A3030EA6B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850" y="1659791"/>
            <a:ext cx="8059767" cy="4533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/>
          <p:nvPr/>
        </p:nvSpPr>
        <p:spPr>
          <a:xfrm>
            <a:off x="295835" y="274790"/>
            <a:ext cx="31286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62A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Delivering</a:t>
            </a:r>
            <a:endParaRPr lang="en-US" altLang="zh-CN" sz="3200" b="1" dirty="0">
              <a:solidFill>
                <a:srgbClr val="0062A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9983" y="975753"/>
            <a:ext cx="575029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Follow the nurse, keeping the distance and the direction.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0" y="1607939"/>
            <a:ext cx="3652716" cy="4802957"/>
          </a:xfrm>
          <a:prstGeom prst="rect">
            <a:avLst/>
          </a:prstGeom>
        </p:spPr>
      </p:pic>
      <p:pic>
        <p:nvPicPr>
          <p:cNvPr id="6" name="飞书20221030-224625">
            <a:hlinkClick r:id="" action="ppaction://media"/>
            <a:extLst>
              <a:ext uri="{FF2B5EF4-FFF2-40B4-BE49-F238E27FC236}">
                <a16:creationId xmlns:a16="http://schemas.microsoft.com/office/drawing/2014/main" id="{97378FD4-1B6B-3352-BBAA-90A8C82B73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3596" y="381989"/>
            <a:ext cx="3367775" cy="5987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6"/>
          <p:cNvSpPr>
            <a:spLocks noChangeArrowheads="1"/>
          </p:cNvSpPr>
          <p:nvPr/>
        </p:nvSpPr>
        <p:spPr bwMode="auto">
          <a:xfrm flipH="1">
            <a:off x="1426322" y="1729255"/>
            <a:ext cx="4257675" cy="4256088"/>
          </a:xfrm>
          <a:prstGeom prst="ellipse">
            <a:avLst/>
          </a:prstGeom>
          <a:noFill/>
          <a:ln w="11">
            <a:solidFill>
              <a:schemeClr val="accent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H="1">
            <a:off x="3085260" y="2343618"/>
            <a:ext cx="790575" cy="804862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组合 8"/>
          <p:cNvGrpSpPr/>
          <p:nvPr/>
        </p:nvGrpSpPr>
        <p:grpSpPr bwMode="auto">
          <a:xfrm flipH="1">
            <a:off x="3604009" y="1403818"/>
            <a:ext cx="1254847" cy="1038225"/>
            <a:chOff x="-108309" y="0"/>
            <a:chExt cx="1254847" cy="1038225"/>
          </a:xfrm>
        </p:grpSpPr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0" y="0"/>
              <a:ext cx="1038225" cy="10382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9" name="TextBox 10"/>
            <p:cNvSpPr txBox="1">
              <a:spLocks noChangeArrowheads="1"/>
            </p:cNvSpPr>
            <p:nvPr/>
          </p:nvSpPr>
          <p:spPr bwMode="auto">
            <a:xfrm>
              <a:off x="-108309" y="268803"/>
              <a:ext cx="12548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Search</a:t>
              </a:r>
              <a:endParaRPr lang="zh-CN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Oval 12"/>
          <p:cNvSpPr>
            <a:spLocks noChangeArrowheads="1"/>
          </p:cNvSpPr>
          <p:nvPr/>
        </p:nvSpPr>
        <p:spPr bwMode="auto">
          <a:xfrm flipH="1">
            <a:off x="5086817" y="3261986"/>
            <a:ext cx="1038225" cy="10382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 flipH="1">
            <a:off x="664322" y="2575393"/>
            <a:ext cx="2411413" cy="241141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 flipH="1">
            <a:off x="854822" y="2765893"/>
            <a:ext cx="2030413" cy="2032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TextBox 20"/>
          <p:cNvSpPr txBox="1">
            <a:spLocks noChangeArrowheads="1"/>
          </p:cNvSpPr>
          <p:nvPr/>
        </p:nvSpPr>
        <p:spPr bwMode="auto">
          <a:xfrm flipH="1">
            <a:off x="986584" y="3357296"/>
            <a:ext cx="1766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Technology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 flipH="1">
            <a:off x="3725022" y="5286843"/>
            <a:ext cx="1038225" cy="103981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Line 16"/>
          <p:cNvSpPr>
            <a:spLocks noChangeShapeType="1"/>
          </p:cNvSpPr>
          <p:nvPr/>
        </p:nvSpPr>
        <p:spPr bwMode="auto">
          <a:xfrm flipH="1" flipV="1">
            <a:off x="3070972" y="4608980"/>
            <a:ext cx="792163" cy="804863"/>
          </a:xfrm>
          <a:prstGeom prst="line">
            <a:avLst/>
          </a:prstGeom>
          <a:noFill/>
          <a:ln w="19050">
            <a:solidFill>
              <a:srgbClr val="2E2C2C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Box 25"/>
          <p:cNvSpPr txBox="1">
            <a:spLocks noChangeArrowheads="1"/>
          </p:cNvSpPr>
          <p:nvPr/>
        </p:nvSpPr>
        <p:spPr bwMode="auto">
          <a:xfrm>
            <a:off x="5175249" y="1672621"/>
            <a:ext cx="64161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information in unfamiliar environments</a:t>
            </a:r>
          </a:p>
        </p:txBody>
      </p:sp>
      <p:sp>
        <p:nvSpPr>
          <p:cNvPr id="43" name="TextBox 10"/>
          <p:cNvSpPr txBox="1">
            <a:spLocks noChangeArrowheads="1"/>
          </p:cNvSpPr>
          <p:nvPr/>
        </p:nvSpPr>
        <p:spPr bwMode="auto">
          <a:xfrm flipH="1">
            <a:off x="5000650" y="3610999"/>
            <a:ext cx="12548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CN" alt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/>
          <p:cNvCxnSpPr>
            <a:endCxn id="21" idx="6"/>
          </p:cNvCxnSpPr>
          <p:nvPr/>
        </p:nvCxnSpPr>
        <p:spPr>
          <a:xfrm>
            <a:off x="3263153" y="3781099"/>
            <a:ext cx="182366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0"/>
          <p:cNvSpPr txBox="1">
            <a:spLocks noChangeArrowheads="1"/>
          </p:cNvSpPr>
          <p:nvPr/>
        </p:nvSpPr>
        <p:spPr bwMode="auto">
          <a:xfrm flipH="1">
            <a:off x="3622914" y="5632737"/>
            <a:ext cx="12548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endParaRPr lang="zh-CN" alt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TextBox 25"/>
          <p:cNvSpPr txBox="1">
            <a:spLocks noChangeArrowheads="1"/>
          </p:cNvSpPr>
          <p:nvPr/>
        </p:nvSpPr>
        <p:spPr bwMode="auto">
          <a:xfrm>
            <a:off x="6341664" y="3572739"/>
            <a:ext cx="5249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 detected accurately</a:t>
            </a:r>
          </a:p>
        </p:txBody>
      </p:sp>
      <p:sp>
        <p:nvSpPr>
          <p:cNvPr id="47" name="TextBox 25"/>
          <p:cNvSpPr txBox="1">
            <a:spLocks noChangeArrowheads="1"/>
          </p:cNvSpPr>
          <p:nvPr/>
        </p:nvSpPr>
        <p:spPr bwMode="auto">
          <a:xfrm>
            <a:off x="5106508" y="5806749"/>
            <a:ext cx="5249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robot to complete the task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27864" y="210959"/>
            <a:ext cx="312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Technology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26" grpId="0" animBg="1" autoUpdateAnimBg="0"/>
      <p:bldP spid="27" grpId="0" animBg="1" autoUpdateAnimBg="0"/>
      <p:bldP spid="28" grpId="0" autoUpdateAnimBg="0"/>
      <p:bldP spid="33" grpId="0" autoUpdateAnimBg="0"/>
      <p:bldP spid="46" grpId="0" autoUpdateAnimBg="0"/>
      <p:bldP spid="4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588" y="295835"/>
            <a:ext cx="312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7"/>
          <p:cNvSpPr/>
          <p:nvPr/>
        </p:nvSpPr>
        <p:spPr bwMode="auto">
          <a:xfrm>
            <a:off x="3756351" y="2992438"/>
            <a:ext cx="1779587" cy="1765300"/>
          </a:xfrm>
          <a:custGeom>
            <a:avLst/>
            <a:gdLst>
              <a:gd name="T0" fmla="*/ 2147483647 w 2749"/>
              <a:gd name="T1" fmla="*/ 0 h 2729"/>
              <a:gd name="T2" fmla="*/ 2147483647 w 2749"/>
              <a:gd name="T3" fmla="*/ 2147483647 h 2729"/>
              <a:gd name="T4" fmla="*/ 2147483647 w 2749"/>
              <a:gd name="T5" fmla="*/ 2147483647 h 2729"/>
              <a:gd name="T6" fmla="*/ 2147483647 w 2749"/>
              <a:gd name="T7" fmla="*/ 2147483647 h 2729"/>
              <a:gd name="T8" fmla="*/ 0 w 2749"/>
              <a:gd name="T9" fmla="*/ 2147483647 h 2729"/>
              <a:gd name="T10" fmla="*/ 2147483647 w 2749"/>
              <a:gd name="T11" fmla="*/ 0 h 27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749" h="2729">
                <a:moveTo>
                  <a:pt x="1375" y="0"/>
                </a:moveTo>
                <a:cubicBezTo>
                  <a:pt x="2133" y="0"/>
                  <a:pt x="2749" y="615"/>
                  <a:pt x="2749" y="1374"/>
                </a:cubicBezTo>
                <a:cubicBezTo>
                  <a:pt x="2749" y="2054"/>
                  <a:pt x="2254" y="2619"/>
                  <a:pt x="1606" y="2729"/>
                </a:cubicBezTo>
                <a:lnTo>
                  <a:pt x="12" y="1552"/>
                </a:lnTo>
                <a:cubicBezTo>
                  <a:pt x="4" y="1494"/>
                  <a:pt x="0" y="1435"/>
                  <a:pt x="0" y="1374"/>
                </a:cubicBezTo>
                <a:cubicBezTo>
                  <a:pt x="0" y="615"/>
                  <a:pt x="616" y="0"/>
                  <a:pt x="1375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rot="13010205" flipH="1" flipV="1">
            <a:off x="3129288" y="4035425"/>
            <a:ext cx="24542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Freeform 7"/>
          <p:cNvSpPr/>
          <p:nvPr/>
        </p:nvSpPr>
        <p:spPr bwMode="auto">
          <a:xfrm>
            <a:off x="6712276" y="2992438"/>
            <a:ext cx="1779587" cy="1765300"/>
          </a:xfrm>
          <a:custGeom>
            <a:avLst/>
            <a:gdLst>
              <a:gd name="T0" fmla="*/ 2147483647 w 2749"/>
              <a:gd name="T1" fmla="*/ 0 h 2729"/>
              <a:gd name="T2" fmla="*/ 2147483647 w 2749"/>
              <a:gd name="T3" fmla="*/ 2147483647 h 2729"/>
              <a:gd name="T4" fmla="*/ 2147483647 w 2749"/>
              <a:gd name="T5" fmla="*/ 2147483647 h 2729"/>
              <a:gd name="T6" fmla="*/ 2147483647 w 2749"/>
              <a:gd name="T7" fmla="*/ 2147483647 h 2729"/>
              <a:gd name="T8" fmla="*/ 0 w 2749"/>
              <a:gd name="T9" fmla="*/ 2147483647 h 2729"/>
              <a:gd name="T10" fmla="*/ 2147483647 w 2749"/>
              <a:gd name="T11" fmla="*/ 0 h 27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749" h="2729">
                <a:moveTo>
                  <a:pt x="1375" y="0"/>
                </a:moveTo>
                <a:cubicBezTo>
                  <a:pt x="2133" y="0"/>
                  <a:pt x="2749" y="615"/>
                  <a:pt x="2749" y="1374"/>
                </a:cubicBezTo>
                <a:cubicBezTo>
                  <a:pt x="2749" y="2054"/>
                  <a:pt x="2254" y="2619"/>
                  <a:pt x="1606" y="2729"/>
                </a:cubicBezTo>
                <a:lnTo>
                  <a:pt x="12" y="1552"/>
                </a:lnTo>
                <a:cubicBezTo>
                  <a:pt x="4" y="1494"/>
                  <a:pt x="0" y="1435"/>
                  <a:pt x="0" y="1374"/>
                </a:cubicBezTo>
                <a:cubicBezTo>
                  <a:pt x="0" y="615"/>
                  <a:pt x="616" y="0"/>
                  <a:pt x="1375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rot="13010205" flipH="1" flipV="1">
            <a:off x="6085213" y="4035425"/>
            <a:ext cx="2452688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Freeform 7"/>
          <p:cNvSpPr/>
          <p:nvPr/>
        </p:nvSpPr>
        <p:spPr bwMode="auto">
          <a:xfrm>
            <a:off x="9771388" y="2992438"/>
            <a:ext cx="1779588" cy="1765300"/>
          </a:xfrm>
          <a:custGeom>
            <a:avLst/>
            <a:gdLst>
              <a:gd name="T0" fmla="*/ 2147483647 w 2749"/>
              <a:gd name="T1" fmla="*/ 0 h 2729"/>
              <a:gd name="T2" fmla="*/ 2147483647 w 2749"/>
              <a:gd name="T3" fmla="*/ 2147483647 h 2729"/>
              <a:gd name="T4" fmla="*/ 2147483647 w 2749"/>
              <a:gd name="T5" fmla="*/ 2147483647 h 2729"/>
              <a:gd name="T6" fmla="*/ 2147483647 w 2749"/>
              <a:gd name="T7" fmla="*/ 2147483647 h 2729"/>
              <a:gd name="T8" fmla="*/ 0 w 2749"/>
              <a:gd name="T9" fmla="*/ 2147483647 h 2729"/>
              <a:gd name="T10" fmla="*/ 2147483647 w 2749"/>
              <a:gd name="T11" fmla="*/ 0 h 27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749" h="2729">
                <a:moveTo>
                  <a:pt x="1375" y="0"/>
                </a:moveTo>
                <a:cubicBezTo>
                  <a:pt x="2133" y="0"/>
                  <a:pt x="2749" y="615"/>
                  <a:pt x="2749" y="1374"/>
                </a:cubicBezTo>
                <a:cubicBezTo>
                  <a:pt x="2749" y="2054"/>
                  <a:pt x="2254" y="2619"/>
                  <a:pt x="1606" y="2729"/>
                </a:cubicBezTo>
                <a:lnTo>
                  <a:pt x="12" y="1552"/>
                </a:lnTo>
                <a:cubicBezTo>
                  <a:pt x="4" y="1494"/>
                  <a:pt x="0" y="1435"/>
                  <a:pt x="0" y="1374"/>
                </a:cubicBezTo>
                <a:cubicBezTo>
                  <a:pt x="0" y="615"/>
                  <a:pt x="616" y="0"/>
                  <a:pt x="1375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rot="13010205" flipH="1" flipV="1">
            <a:off x="9144326" y="4035425"/>
            <a:ext cx="245427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11"/>
          <p:cNvSpPr txBox="1">
            <a:spLocks noChangeArrowheads="1"/>
          </p:cNvSpPr>
          <p:nvPr/>
        </p:nvSpPr>
        <p:spPr bwMode="auto">
          <a:xfrm>
            <a:off x="3722780" y="3630613"/>
            <a:ext cx="1821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hangingPunct="1">
              <a:buClrTx/>
              <a:buSzTx/>
              <a:buFontTx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Demonstration</a:t>
            </a:r>
          </a:p>
        </p:txBody>
      </p:sp>
      <p:sp>
        <p:nvSpPr>
          <p:cNvPr id="34" name="TextBox 13"/>
          <p:cNvSpPr txBox="1">
            <a:spLocks noChangeArrowheads="1"/>
          </p:cNvSpPr>
          <p:nvPr/>
        </p:nvSpPr>
        <p:spPr bwMode="auto">
          <a:xfrm>
            <a:off x="6707240" y="3630613"/>
            <a:ext cx="18103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 Report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TextBox 14"/>
          <p:cNvSpPr txBox="1">
            <a:spLocks noChangeArrowheads="1"/>
          </p:cNvSpPr>
          <p:nvPr/>
        </p:nvSpPr>
        <p:spPr bwMode="auto">
          <a:xfrm>
            <a:off x="9668201" y="3675033"/>
            <a:ext cx="18811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 Code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669" y="1548279"/>
            <a:ext cx="357505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  <p:bldP spid="34" grpId="0" autoUpdateAnimBg="0"/>
      <p:bldP spid="3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B00254-93D5-FA04-05D4-A6BE54008AA9}"/>
              </a:ext>
            </a:extLst>
          </p:cNvPr>
          <p:cNvSpPr txBox="1"/>
          <p:nvPr/>
        </p:nvSpPr>
        <p:spPr>
          <a:xfrm>
            <a:off x="358588" y="295835"/>
            <a:ext cx="312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D318AF-827D-50A3-837F-B6219EBAE795}"/>
              </a:ext>
            </a:extLst>
          </p:cNvPr>
          <p:cNvSpPr txBox="1"/>
          <p:nvPr/>
        </p:nvSpPr>
        <p:spPr>
          <a:xfrm>
            <a:off x="1209983" y="975753"/>
            <a:ext cx="415370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Demonstration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评分标准（按百分制）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87BDF8-B87D-1CCA-4344-6756621BD111}"/>
              </a:ext>
            </a:extLst>
          </p:cNvPr>
          <p:cNvSpPr txBox="1"/>
          <p:nvPr/>
        </p:nvSpPr>
        <p:spPr>
          <a:xfrm>
            <a:off x="1529499" y="1501783"/>
            <a:ext cx="6094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题目</a:t>
            </a:r>
            <a:r>
              <a:rPr lang="en-US" altLang="zh-CN" dirty="0"/>
              <a:t>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不出线走到路口</a:t>
            </a:r>
            <a:r>
              <a:rPr lang="en-US" altLang="zh-CN" dirty="0"/>
              <a:t>50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正确拐弯</a:t>
            </a:r>
            <a:r>
              <a:rPr lang="en-US" altLang="zh-CN" dirty="0"/>
              <a:t>70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拐弯后恢复巡线状态</a:t>
            </a:r>
            <a:r>
              <a:rPr lang="en-US" altLang="zh-CN" dirty="0"/>
              <a:t>80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行驶平稳 方向跟随性好 快速流畅 等</a:t>
            </a:r>
            <a:r>
              <a:rPr lang="en-US" altLang="zh-CN" dirty="0"/>
              <a:t>80+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题目</a:t>
            </a:r>
            <a:r>
              <a:rPr lang="en-US" altLang="zh-CN" dirty="0"/>
              <a:t>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穿越障碍并绕到蓝色锥后方</a:t>
            </a:r>
            <a:r>
              <a:rPr lang="en-US" altLang="zh-CN"/>
              <a:t>50 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跟随</a:t>
            </a:r>
            <a:r>
              <a:rPr lang="en-US" altLang="zh-CN" dirty="0"/>
              <a:t>70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穿越后无人为干预自动跟随</a:t>
            </a:r>
            <a:r>
              <a:rPr lang="en-US" altLang="zh-CN" dirty="0"/>
              <a:t>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 快速流畅 识别抗干扰性好跟随好</a:t>
            </a:r>
            <a:r>
              <a:rPr lang="en-US" altLang="zh-CN" dirty="0"/>
              <a:t>80+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CEAC09-FE33-8003-1FA2-5670CEA54FE7}"/>
              </a:ext>
            </a:extLst>
          </p:cNvPr>
          <p:cNvSpPr txBox="1"/>
          <p:nvPr/>
        </p:nvSpPr>
        <p:spPr>
          <a:xfrm>
            <a:off x="1209983" y="4506277"/>
            <a:ext cx="2896947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总分占比（满分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分）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68712-7ACD-3E4A-F570-B045F32E8D03}"/>
              </a:ext>
            </a:extLst>
          </p:cNvPr>
          <p:cNvSpPr txBox="1"/>
          <p:nvPr/>
        </p:nvSpPr>
        <p:spPr>
          <a:xfrm>
            <a:off x="1529499" y="5017781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实操</a:t>
            </a:r>
            <a:r>
              <a:rPr lang="en-US" altLang="zh-CN" dirty="0"/>
              <a:t>65</a:t>
            </a:r>
            <a:r>
              <a:rPr lang="zh-CN" altLang="en-US" dirty="0"/>
              <a:t>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报告</a:t>
            </a:r>
            <a:r>
              <a:rPr lang="en-US" altLang="zh-CN" dirty="0"/>
              <a:t>20</a:t>
            </a:r>
            <a:r>
              <a:rPr lang="zh-CN" altLang="en-US" dirty="0"/>
              <a:t>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答辩</a:t>
            </a:r>
            <a:r>
              <a:rPr lang="en-US" altLang="zh-CN" dirty="0"/>
              <a:t>15</a:t>
            </a:r>
            <a:r>
              <a:rPr lang="zh-CN" altLang="en-US"/>
              <a:t>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9064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265</Words>
  <Application>Microsoft Office PowerPoint</Application>
  <PresentationFormat>宽屏</PresentationFormat>
  <Paragraphs>57</Paragraphs>
  <Slides>9</Slides>
  <Notes>7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 Unicode MS</vt:lpstr>
      <vt:lpstr>黑体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Penelope</dc:creator>
  <cp:lastModifiedBy>Liu Py</cp:lastModifiedBy>
  <cp:revision>224</cp:revision>
  <dcterms:created xsi:type="dcterms:W3CDTF">2021-10-29T02:33:19Z</dcterms:created>
  <dcterms:modified xsi:type="dcterms:W3CDTF">2022-10-31T08:30:38Z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